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99" r:id="rId2"/>
    <p:sldId id="340" r:id="rId3"/>
    <p:sldId id="341" r:id="rId4"/>
    <p:sldId id="309" r:id="rId5"/>
    <p:sldId id="343" r:id="rId6"/>
    <p:sldId id="342" r:id="rId7"/>
    <p:sldId id="344" r:id="rId8"/>
    <p:sldId id="345" r:id="rId9"/>
    <p:sldId id="346" r:id="rId10"/>
    <p:sldId id="347" r:id="rId11"/>
    <p:sldId id="348" r:id="rId12"/>
    <p:sldId id="349" r:id="rId13"/>
    <p:sldId id="351" r:id="rId14"/>
    <p:sldId id="350" r:id="rId15"/>
    <p:sldId id="353" r:id="rId16"/>
    <p:sldId id="352" r:id="rId17"/>
    <p:sldId id="354" r:id="rId18"/>
    <p:sldId id="355" r:id="rId19"/>
    <p:sldId id="356" r:id="rId20"/>
    <p:sldId id="357" r:id="rId21"/>
    <p:sldId id="358" r:id="rId22"/>
    <p:sldId id="359" r:id="rId23"/>
    <p:sldId id="360" r:id="rId24"/>
    <p:sldId id="361" r:id="rId25"/>
    <p:sldId id="362" r:id="rId26"/>
    <p:sldId id="363" r:id="rId27"/>
    <p:sldId id="364" r:id="rId28"/>
    <p:sldId id="365" r:id="rId29"/>
    <p:sldId id="372" r:id="rId30"/>
    <p:sldId id="373" r:id="rId31"/>
    <p:sldId id="374" r:id="rId32"/>
    <p:sldId id="366" r:id="rId33"/>
    <p:sldId id="367" r:id="rId34"/>
    <p:sldId id="392" r:id="rId35"/>
    <p:sldId id="393" r:id="rId36"/>
    <p:sldId id="368" r:id="rId37"/>
    <p:sldId id="369" r:id="rId38"/>
    <p:sldId id="370" r:id="rId39"/>
    <p:sldId id="371" r:id="rId40"/>
    <p:sldId id="375" r:id="rId41"/>
    <p:sldId id="376" r:id="rId42"/>
    <p:sldId id="377" r:id="rId43"/>
    <p:sldId id="378" r:id="rId44"/>
    <p:sldId id="379" r:id="rId45"/>
    <p:sldId id="380" r:id="rId46"/>
    <p:sldId id="381" r:id="rId47"/>
    <p:sldId id="382" r:id="rId48"/>
    <p:sldId id="383" r:id="rId49"/>
    <p:sldId id="385" r:id="rId50"/>
    <p:sldId id="386" r:id="rId51"/>
    <p:sldId id="387" r:id="rId52"/>
    <p:sldId id="388" r:id="rId53"/>
    <p:sldId id="389" r:id="rId54"/>
    <p:sldId id="390" r:id="rId55"/>
    <p:sldId id="391" r:id="rId5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1C07-844E-4A8A-9CCD-A51040338BC8}" type="datetimeFigureOut">
              <a:rPr lang="nl-NL" smtClean="0"/>
              <a:pPr/>
              <a:t>10-6-2012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9A106-63DB-45E5-8A4F-40DF87AA72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35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42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44</a:t>
            </a:fld>
            <a:endParaRPr lang="nl-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45</a:t>
            </a:fld>
            <a:endParaRPr lang="nl-N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46</a:t>
            </a:fld>
            <a:endParaRPr lang="nl-N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47</a:t>
            </a:fld>
            <a:endParaRPr lang="nl-N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48</a:t>
            </a:fld>
            <a:endParaRPr lang="nl-NL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49</a:t>
            </a:fld>
            <a:endParaRPr lang="nl-NL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50</a:t>
            </a:fld>
            <a:endParaRPr lang="nl-NL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51</a:t>
            </a:fld>
            <a:endParaRPr lang="nl-NL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52</a:t>
            </a:fld>
            <a:endParaRPr lang="nl-NL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53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54</a:t>
            </a:fld>
            <a:endParaRPr lang="nl-NL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359F-74AE-4905-9A83-0FAF43C0D620}" type="datetime1">
              <a:rPr lang="nl-NL" smtClean="0"/>
              <a:pPr/>
              <a:t>10-6-2012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DB336-1656-42BA-A44D-ECC024D605D5}" type="datetime1">
              <a:rPr lang="nl-NL" smtClean="0"/>
              <a:pPr/>
              <a:t>10-6-2012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35A9-54AC-4FFC-862A-A91E22BEDEF9}" type="datetime1">
              <a:rPr lang="nl-NL" smtClean="0"/>
              <a:pPr/>
              <a:t>10-6-2012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362-33DC-4868-AFB8-514DA319E159}" type="datetime1">
              <a:rPr lang="nl-NL" smtClean="0"/>
              <a:pPr/>
              <a:t>10-6-2012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9DAF8-3423-4DB7-B03B-75A040CAE7C9}" type="datetime1">
              <a:rPr lang="nl-NL" smtClean="0"/>
              <a:pPr/>
              <a:t>10-6-2012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E0DC-1A7B-4A12-A07F-7C5ECB201401}" type="datetime1">
              <a:rPr lang="nl-NL" smtClean="0"/>
              <a:pPr/>
              <a:t>10-6-2012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81B68-327B-4172-AA2A-5EAF2F0B7514}" type="datetime1">
              <a:rPr lang="nl-NL" smtClean="0"/>
              <a:pPr/>
              <a:t>10-6-2012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3627-11DF-4F9D-BF89-491609B7C8F2}" type="datetime1">
              <a:rPr lang="nl-NL" smtClean="0"/>
              <a:pPr/>
              <a:t>10-6-2012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218F-FEBC-429C-974E-B87BBE6E5FD1}" type="datetime1">
              <a:rPr lang="nl-NL" smtClean="0"/>
              <a:pPr/>
              <a:t>10-6-2012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7896-495E-4F5B-AF73-4A3A9B598BF2}" type="datetime1">
              <a:rPr lang="nl-NL" smtClean="0"/>
              <a:pPr/>
              <a:t>10-6-2012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9536-FBB8-4598-A2F1-BC247CD9BCB2}" type="datetime1">
              <a:rPr lang="nl-NL" smtClean="0"/>
              <a:pPr/>
              <a:t>10-6-2012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A7B91-0C40-42D2-81B3-DBDA8421C0C0}" type="datetime1">
              <a:rPr lang="nl-NL" smtClean="0"/>
              <a:pPr/>
              <a:t>10-6-2012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Hartelijk welkom bij de </a:t>
            </a:r>
            <a:br>
              <a:rPr lang="nl-NL" b="1" dirty="0" smtClean="0"/>
            </a:br>
            <a:r>
              <a:rPr lang="nl-NL" b="1" dirty="0" smtClean="0"/>
              <a:t>Nederlandse Bridge Academie</a:t>
            </a:r>
            <a:endParaRPr lang="nl-NL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91065"/>
            <a:ext cx="3197667" cy="20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kstvak 4"/>
          <p:cNvSpPr txBox="1"/>
          <p:nvPr/>
        </p:nvSpPr>
        <p:spPr>
          <a:xfrm>
            <a:off x="3214678" y="2071678"/>
            <a:ext cx="342902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1</a:t>
            </a:r>
          </a:p>
          <a:p>
            <a:endParaRPr lang="nl-NL" dirty="0" smtClean="0"/>
          </a:p>
          <a:p>
            <a:r>
              <a:rPr lang="nl-NL" dirty="0" smtClean="0"/>
              <a:t>Volgbiedingen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071678"/>
            <a:ext cx="1571636" cy="210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?  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A632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HV864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A632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HV864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        			oost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763</a:t>
            </a:r>
            <a:endParaRPr lang="nl-NL" sz="4000" dirty="0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A632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HV864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?  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HV864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A85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1SA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HV864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A85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?  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HV9864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A5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82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?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76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HV9864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A5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21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974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65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308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3200" b="1" dirty="0" smtClean="0">
                <a:latin typeface="Arial"/>
                <a:cs typeface="Arial"/>
              </a:rPr>
              <a:t>(volgbod,</a:t>
            </a:r>
          </a:p>
          <a:p>
            <a:pPr algn="r"/>
            <a:r>
              <a:rPr lang="nl-NL" sz="3200" b="1" dirty="0" smtClean="0">
                <a:latin typeface="Arial"/>
                <a:cs typeface="Arial"/>
              </a:rPr>
              <a:t>op </a:t>
            </a:r>
            <a:r>
              <a:rPr lang="nl-NL" sz="3200" b="1" dirty="0" err="1" smtClean="0">
                <a:latin typeface="Arial"/>
                <a:cs typeface="Arial"/>
              </a:rPr>
              <a:t>éénhoogte</a:t>
            </a:r>
            <a:r>
              <a:rPr lang="nl-NL" sz="3200" b="1" dirty="0" smtClean="0">
                <a:latin typeface="Arial"/>
                <a:cs typeface="Arial"/>
              </a:rPr>
              <a:t> 8+</a:t>
            </a:r>
            <a:r>
              <a:rPr lang="nl-NL" sz="3200" b="1" dirty="0" err="1" smtClean="0">
                <a:latin typeface="Arial"/>
                <a:cs typeface="Arial"/>
              </a:rPr>
              <a:t>pnt</a:t>
            </a:r>
            <a:r>
              <a:rPr lang="nl-NL" sz="3200" b="1" dirty="0" smtClean="0">
                <a:latin typeface="Arial"/>
                <a:cs typeface="Arial"/>
              </a:rPr>
              <a:t>, </a:t>
            </a:r>
          </a:p>
          <a:p>
            <a:pPr algn="r"/>
            <a:r>
              <a:rPr lang="nl-NL" sz="3200" b="1" u="sng" dirty="0" smtClean="0">
                <a:latin typeface="Arial"/>
                <a:cs typeface="Arial"/>
              </a:rPr>
              <a:t>goede</a:t>
            </a:r>
            <a:r>
              <a:rPr lang="nl-NL" sz="3200" b="1" dirty="0" smtClean="0">
                <a:latin typeface="Arial"/>
                <a:cs typeface="Arial"/>
              </a:rPr>
              <a:t> vijfkaart)</a:t>
            </a:r>
            <a:endParaRPr lang="nl-NL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974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65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AV87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965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pas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AV87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965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B9872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65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pas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B9872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65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HB1085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308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3200" b="1" dirty="0" smtClean="0">
                <a:latin typeface="Arial"/>
                <a:cs typeface="Arial"/>
              </a:rPr>
              <a:t>(volgbod,</a:t>
            </a:r>
          </a:p>
          <a:p>
            <a:pPr algn="r"/>
            <a:r>
              <a:rPr lang="nl-NL" sz="3200" b="1" dirty="0" smtClean="0">
                <a:latin typeface="Arial"/>
                <a:cs typeface="Arial"/>
              </a:rPr>
              <a:t>op tweehoogte 10+</a:t>
            </a:r>
            <a:r>
              <a:rPr lang="nl-NL" sz="3200" b="1" dirty="0" err="1" smtClean="0">
                <a:latin typeface="Arial"/>
                <a:cs typeface="Arial"/>
              </a:rPr>
              <a:t>pnt</a:t>
            </a:r>
            <a:r>
              <a:rPr lang="nl-NL" sz="3200" b="1" dirty="0" smtClean="0">
                <a:latin typeface="Arial"/>
                <a:cs typeface="Arial"/>
              </a:rPr>
              <a:t>, </a:t>
            </a:r>
          </a:p>
          <a:p>
            <a:pPr algn="r"/>
            <a:r>
              <a:rPr lang="nl-NL" sz="3200" b="1" u="sng" dirty="0" smtClean="0">
                <a:latin typeface="Arial"/>
                <a:cs typeface="Arial"/>
              </a:rPr>
              <a:t>goede</a:t>
            </a:r>
            <a:r>
              <a:rPr lang="nl-NL" sz="3200" b="1" dirty="0" smtClean="0">
                <a:latin typeface="Arial"/>
                <a:cs typeface="Arial"/>
              </a:rPr>
              <a:t> vijfkaart)</a:t>
            </a:r>
            <a:endParaRPr lang="nl-NL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HB1085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1438"/>
          </a:xfrm>
        </p:spPr>
        <p:txBody>
          <a:bodyPr>
            <a:normAutofit fontScale="90000"/>
          </a:bodyPr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nl-NL" sz="4000" b="1" dirty="0" smtClean="0"/>
              <a:t>	Redenen om een volgbod te doen: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Contract 3 hst 7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82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1438"/>
          </a:xfrm>
        </p:spPr>
        <p:txBody>
          <a:bodyPr>
            <a:normAutofit fontScale="90000"/>
          </a:bodyPr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nl-NL" sz="4000" b="1" dirty="0" smtClean="0"/>
              <a:t>	Redenen om een volgbod te doen:</a:t>
            </a:r>
          </a:p>
          <a:p>
            <a:r>
              <a:rPr lang="nl-NL" dirty="0" smtClean="0"/>
              <a:t>Je wilt zelf een contract spelen</a:t>
            </a:r>
          </a:p>
          <a:p>
            <a:r>
              <a:rPr lang="nl-NL" dirty="0" smtClean="0"/>
              <a:t>Aangeven van een goede uitkomst voor partner</a:t>
            </a:r>
          </a:p>
          <a:p>
            <a:r>
              <a:rPr lang="nl-NL" dirty="0" smtClean="0"/>
              <a:t>Hinderen van de tegenpartij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Contract 3 hst 7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1438"/>
          </a:xfrm>
        </p:spPr>
        <p:txBody>
          <a:bodyPr>
            <a:normAutofit fontScale="90000"/>
          </a:bodyPr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nl-NL" sz="4000" b="1" dirty="0" smtClean="0"/>
              <a:t>	Redenen om een volgbod te doen:</a:t>
            </a:r>
          </a:p>
          <a:p>
            <a:r>
              <a:rPr lang="nl-NL" dirty="0" smtClean="0"/>
              <a:t>Je wilt zelf een contract spelen</a:t>
            </a:r>
          </a:p>
          <a:p>
            <a:r>
              <a:rPr lang="nl-NL" dirty="0" smtClean="0"/>
              <a:t>Aangeven van een goede uitkomst voor partner</a:t>
            </a:r>
          </a:p>
          <a:p>
            <a:r>
              <a:rPr lang="nl-NL" dirty="0" smtClean="0"/>
              <a:t>Hinderen van de tegenpartij</a:t>
            </a:r>
          </a:p>
          <a:p>
            <a:endParaRPr lang="nl-NL" dirty="0" smtClean="0"/>
          </a:p>
          <a:p>
            <a:pPr>
              <a:buNone/>
            </a:pPr>
            <a:r>
              <a:rPr lang="nl-NL" sz="4000" b="1" dirty="0" smtClean="0"/>
              <a:t>	Voorwaarden voor een volgbod:</a:t>
            </a:r>
          </a:p>
          <a:p>
            <a:r>
              <a:rPr lang="nl-NL" dirty="0" smtClean="0"/>
              <a:t>Goede vijfkaart</a:t>
            </a:r>
          </a:p>
          <a:p>
            <a:r>
              <a:rPr lang="nl-NL" dirty="0" smtClean="0"/>
              <a:t>8+ punten op </a:t>
            </a:r>
            <a:r>
              <a:rPr lang="nl-NL" dirty="0" err="1" smtClean="0"/>
              <a:t>éénhoogte</a:t>
            </a:r>
            <a:r>
              <a:rPr lang="nl-NL" dirty="0" smtClean="0"/>
              <a:t> </a:t>
            </a:r>
          </a:p>
          <a:p>
            <a:r>
              <a:rPr lang="nl-NL" dirty="0" smtClean="0"/>
              <a:t>10+ punten op tweehoogte</a:t>
            </a:r>
          </a:p>
          <a:p>
            <a:r>
              <a:rPr lang="nl-NL" dirty="0" smtClean="0"/>
              <a:t>Maximaal 15 punten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Contract 3 hst 7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B1085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308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1SA </a:t>
            </a:r>
          </a:p>
          <a:p>
            <a:pPr algn="r"/>
            <a:r>
              <a:rPr lang="nl-NL" sz="3200" b="1" dirty="0" smtClean="0">
                <a:latin typeface="Arial" pitchFamily="34" charset="0"/>
                <a:cs typeface="Arial" pitchFamily="34" charset="0"/>
              </a:rPr>
              <a:t>(15-17 punten, een </a:t>
            </a:r>
            <a:r>
              <a:rPr lang="nl-NL" sz="3200" b="1" dirty="0" err="1" smtClean="0">
                <a:latin typeface="Arial" pitchFamily="34" charset="0"/>
                <a:cs typeface="Arial" pitchFamily="34" charset="0"/>
              </a:rPr>
              <a:t>SA-verdeling</a:t>
            </a:r>
            <a:r>
              <a:rPr lang="nl-NL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3200" b="1" dirty="0" err="1" smtClean="0">
                <a:latin typeface="Arial" pitchFamily="34" charset="0"/>
                <a:cs typeface="Arial" pitchFamily="34" charset="0"/>
              </a:rPr>
              <a:t>én</a:t>
            </a:r>
            <a:r>
              <a:rPr lang="nl-NL" sz="3200" b="1" dirty="0" smtClean="0">
                <a:latin typeface="Arial" pitchFamily="34" charset="0"/>
                <a:cs typeface="Arial" pitchFamily="34" charset="0"/>
              </a:rPr>
              <a:t> een </a:t>
            </a:r>
            <a:r>
              <a:rPr lang="nl-NL" sz="3200" b="1" dirty="0" err="1" smtClean="0">
                <a:latin typeface="Arial" pitchFamily="34" charset="0"/>
                <a:cs typeface="Arial" pitchFamily="34" charset="0"/>
              </a:rPr>
              <a:t>hartendekking</a:t>
            </a:r>
            <a:r>
              <a:rPr lang="nl-NL" sz="3200" b="1" dirty="0" smtClean="0">
                <a:latin typeface="Arial" pitchFamily="34" charset="0"/>
                <a:cs typeface="Arial" pitchFamily="34" charset="0"/>
              </a:rPr>
              <a:t>)</a:t>
            </a:r>
            <a:endParaRPr lang="nl-NL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B1085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?</a:t>
            </a:r>
            <a:endParaRPr lang="nl-NL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AHB963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V73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81588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r"/>
            <a:r>
              <a:rPr lang="nl-NL" sz="3200" b="1" dirty="0" smtClean="0">
                <a:latin typeface="Arial" pitchFamily="34" charset="0"/>
                <a:cs typeface="Arial" pitchFamily="34" charset="0"/>
              </a:rPr>
              <a:t>(13-15 punten, 6+ kaart)</a:t>
            </a:r>
            <a:endParaRPr lang="nl-NL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AHB963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V73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H1085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AVB3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80076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    	  	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r"/>
            <a:r>
              <a:rPr lang="nl-NL" sz="32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nl-NL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nl-NL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nformatiedoublet</a:t>
            </a:r>
            <a:r>
              <a:rPr lang="nl-NL" sz="3200" b="1" dirty="0" smtClean="0">
                <a:latin typeface="Arial" pitchFamily="34" charset="0"/>
                <a:cs typeface="Arial" pitchFamily="34" charset="0"/>
              </a:rPr>
              <a:t>, 13+ punten,</a:t>
            </a:r>
          </a:p>
          <a:p>
            <a:pPr algn="r"/>
            <a:r>
              <a:rPr lang="nl-NL" sz="3200" b="1" dirty="0" smtClean="0">
                <a:latin typeface="Arial" pitchFamily="34" charset="0"/>
                <a:cs typeface="Arial" pitchFamily="34" charset="0"/>
              </a:rPr>
              <a:t>2- harten, minstens driekaart in andere kleuren)</a:t>
            </a:r>
            <a:endParaRPr lang="nl-NL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H1085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AVB3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852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H105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AVB3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pas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852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H105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AVB3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102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B985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    pas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763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9732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864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654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    pas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1♠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41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763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9732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864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654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    pas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92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VB874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A654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    pas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92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VB874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A654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V972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B874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654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pas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V972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B874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654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     pas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B864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latin typeface="Arial"/>
                <a:cs typeface="Arial"/>
              </a:rPr>
              <a:t>♣ AB4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     pas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2</a:t>
            </a:r>
            <a:r>
              <a:rPr lang="nl-NL" sz="4000" b="1" dirty="0" smtClean="0">
                <a:latin typeface="Arial"/>
                <a:cs typeface="Arial"/>
              </a:rPr>
              <a:t>♠ (9+ punten)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B864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latin typeface="Arial"/>
                <a:cs typeface="Arial"/>
              </a:rPr>
              <a:t>♣ AB4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     pas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V973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V654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     pas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V973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V654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1SA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102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B985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pas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latin typeface="Arial"/>
                <a:cs typeface="Arial"/>
              </a:rPr>
              <a:t>♠		pas		 1SA	pas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V973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V654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pas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latin typeface="Arial"/>
                <a:cs typeface="Arial"/>
              </a:rPr>
              <a:t>♠		pas		 1SA	pas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3SA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51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V973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V654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pas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latin typeface="Arial"/>
                <a:cs typeface="Arial"/>
              </a:rPr>
              <a:t>♠		pas		 1SA	pas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3SA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V973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V654</a:t>
            </a:r>
            <a:endParaRPr lang="nl-NL" sz="4000" dirty="0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AB9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HV105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pas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latin typeface="Arial"/>
                <a:cs typeface="Arial"/>
              </a:rPr>
              <a:t>♠		pas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/>
                <a:cs typeface="Arial"/>
              </a:rPr>
              <a:t>	pas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V973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V654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pas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latin typeface="Arial"/>
                <a:cs typeface="Arial"/>
              </a:rPr>
              <a:t>♠		pas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/>
                <a:cs typeface="Arial"/>
              </a:rPr>
              <a:t>	pas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V973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V654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 noord    oost    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	   </a:t>
            </a:r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	pas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latin typeface="Arial"/>
                <a:cs typeface="Arial"/>
              </a:rPr>
              <a:t>♠		pas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/>
                <a:cs typeface="Arial"/>
              </a:rPr>
              <a:t>	pas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V973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V654</a:t>
            </a:r>
            <a:endParaRPr lang="nl-NL" sz="4000" dirty="0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AVB974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AH8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82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VB86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82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pas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B974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B974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85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H63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1320</Words>
  <Application>Microsoft Office PowerPoint</Application>
  <PresentationFormat>Diavoorstelling (4:3)</PresentationFormat>
  <Paragraphs>691</Paragraphs>
  <Slides>55</Slides>
  <Notes>51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55</vt:i4>
      </vt:variant>
    </vt:vector>
  </HeadingPairs>
  <TitlesOfParts>
    <vt:vector size="56" baseType="lpstr">
      <vt:lpstr>Office-thema</vt:lpstr>
      <vt:lpstr>Hartelijk welkom bij de  Nederlandse Bridge Academie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  <vt:lpstr>Dia 34</vt:lpstr>
      <vt:lpstr>Dia 35</vt:lpstr>
      <vt:lpstr>Dia 36</vt:lpstr>
      <vt:lpstr>Dia 37</vt:lpstr>
      <vt:lpstr>Dia 38</vt:lpstr>
      <vt:lpstr>Dia 39</vt:lpstr>
      <vt:lpstr>Dia 40</vt:lpstr>
      <vt:lpstr>Dia 41</vt:lpstr>
      <vt:lpstr>Dia 42</vt:lpstr>
      <vt:lpstr>Dia 43</vt:lpstr>
      <vt:lpstr>Dia 44</vt:lpstr>
      <vt:lpstr>Dia 45</vt:lpstr>
      <vt:lpstr>Dia 46</vt:lpstr>
      <vt:lpstr>Dia 47</vt:lpstr>
      <vt:lpstr>Dia 48</vt:lpstr>
      <vt:lpstr>Dia 49</vt:lpstr>
      <vt:lpstr>Dia 50</vt:lpstr>
      <vt:lpstr>Dia 51</vt:lpstr>
      <vt:lpstr>Dia 52</vt:lpstr>
      <vt:lpstr>Dia 53</vt:lpstr>
      <vt:lpstr>Dia 54</vt:lpstr>
      <vt:lpstr>Dia 55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</dc:creator>
  <cp:lastModifiedBy>J</cp:lastModifiedBy>
  <cp:revision>82</cp:revision>
  <dcterms:created xsi:type="dcterms:W3CDTF">2011-10-02T20:56:15Z</dcterms:created>
  <dcterms:modified xsi:type="dcterms:W3CDTF">2012-06-10T09:01:23Z</dcterms:modified>
</cp:coreProperties>
</file>